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9" r:id="rId5"/>
    <p:sldId id="260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D3E0"/>
    <a:srgbClr val="4F185A"/>
    <a:srgbClr val="172C51"/>
    <a:srgbClr val="927299"/>
    <a:srgbClr val="F2F2F2"/>
    <a:srgbClr val="600076"/>
    <a:srgbClr val="FFFFFF"/>
    <a:srgbClr val="750101"/>
    <a:srgbClr val="DA676B"/>
    <a:srgbClr val="E6EE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3C0732-3DD8-4E67-A64B-8D8C873F10B0}" v="18" dt="2021-09-15T09:54:23.8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015" autoAdjust="0"/>
  </p:normalViewPr>
  <p:slideViewPr>
    <p:cSldViewPr snapToGrid="0">
      <p:cViewPr varScale="1">
        <p:scale>
          <a:sx n="69" d="100"/>
          <a:sy n="69" d="100"/>
        </p:scale>
        <p:origin x="322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hyperlink" Target="mailto:matteo.larozas@lhh.com" TargetMode="External"/><Relationship Id="rId5" Type="http://schemas.openxmlformats.org/officeDocument/2006/relationships/hyperlink" Target="mailto:maria.tannoury@lhh.com" TargetMode="Externa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A9E9-6AFE-47DD-8FE1-371CAFD08DF8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C7FD-B201-46B1-ACFA-32ED7D11EE70}" type="slidenum">
              <a:rPr lang="fr-FR" smtClean="0"/>
              <a:t>‹N°›</a:t>
            </a:fld>
            <a:endParaRPr lang="fr-FR"/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356ED257-6CEF-4773-067E-ABE1B54D36E1}"/>
              </a:ext>
            </a:extLst>
          </p:cNvPr>
          <p:cNvGrpSpPr/>
          <p:nvPr userDrawn="1"/>
        </p:nvGrpSpPr>
        <p:grpSpPr>
          <a:xfrm>
            <a:off x="0" y="0"/>
            <a:ext cx="6857998" cy="1882364"/>
            <a:chOff x="-18456" y="1"/>
            <a:chExt cx="6876454" cy="1882364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CB925191-746B-0F9C-F42F-41F4C9F145A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" y="1"/>
              <a:ext cx="6857999" cy="1881662"/>
            </a:xfrm>
            <a:prstGeom prst="rect">
              <a:avLst/>
            </a:prstGeom>
          </p:spPr>
        </p:pic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8592B446-5B3F-56BD-E589-A2C43F590BD2}"/>
                </a:ext>
              </a:extLst>
            </p:cNvPr>
            <p:cNvSpPr/>
            <p:nvPr/>
          </p:nvSpPr>
          <p:spPr>
            <a:xfrm>
              <a:off x="-18456" y="702"/>
              <a:ext cx="4266163" cy="1881663"/>
            </a:xfrm>
            <a:custGeom>
              <a:avLst/>
              <a:gdLst>
                <a:gd name="connsiteX0" fmla="*/ 4247707 w 4247707"/>
                <a:gd name="connsiteY0" fmla="*/ 0 h 1881963"/>
                <a:gd name="connsiteX1" fmla="*/ 0 w 4247707"/>
                <a:gd name="connsiteY1" fmla="*/ 0 h 1881963"/>
                <a:gd name="connsiteX2" fmla="*/ 0 w 4247707"/>
                <a:gd name="connsiteY2" fmla="*/ 1881963 h 1881963"/>
                <a:gd name="connsiteX3" fmla="*/ 3163186 w 4247707"/>
                <a:gd name="connsiteY3" fmla="*/ 1881963 h 1881963"/>
                <a:gd name="connsiteX4" fmla="*/ 4247707 w 4247707"/>
                <a:gd name="connsiteY4" fmla="*/ 0 h 1881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47707" h="1881963">
                  <a:moveTo>
                    <a:pt x="4247707" y="0"/>
                  </a:moveTo>
                  <a:lnTo>
                    <a:pt x="0" y="0"/>
                  </a:lnTo>
                  <a:lnTo>
                    <a:pt x="0" y="1881963"/>
                  </a:lnTo>
                  <a:lnTo>
                    <a:pt x="3163186" y="1881963"/>
                  </a:lnTo>
                  <a:lnTo>
                    <a:pt x="4247707" y="0"/>
                  </a:lnTo>
                  <a:close/>
                </a:path>
              </a:pathLst>
            </a:custGeom>
            <a:solidFill>
              <a:srgbClr val="4F18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750">
                <a:latin typeface="Aptos" panose="020B0004020202020204" pitchFamily="34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D91BB17C-3BA2-E2CF-9E38-591908A80E39}"/>
              </a:ext>
            </a:extLst>
          </p:cNvPr>
          <p:cNvSpPr/>
          <p:nvPr userDrawn="1"/>
        </p:nvSpPr>
        <p:spPr>
          <a:xfrm>
            <a:off x="18405" y="758103"/>
            <a:ext cx="3250575" cy="995329"/>
          </a:xfrm>
          <a:prstGeom prst="rect">
            <a:avLst/>
          </a:prstGeom>
        </p:spPr>
        <p:txBody>
          <a:bodyPr wrap="square" anchor="b">
            <a:noAutofit/>
          </a:bodyPr>
          <a:lstStyle/>
          <a:p>
            <a:r>
              <a:rPr lang="fr-FR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</a:rPr>
              <a:t>Dispositif d’appui au développement économique et à la création d’emplois : le groupe GE VERNOVA déploie un programme d’actions et de financement de projets sur un périmètre délimité en Loire-Atlantique.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1A29441-A0B1-F78D-4BFB-BA443DB16353}"/>
              </a:ext>
            </a:extLst>
          </p:cNvPr>
          <p:cNvSpPr/>
          <p:nvPr userDrawn="1"/>
        </p:nvSpPr>
        <p:spPr>
          <a:xfrm>
            <a:off x="0" y="124015"/>
            <a:ext cx="29946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</a:rPr>
              <a:t>DISPOSITIF DE REVITALISATION GE VERNOVA  </a:t>
            </a:r>
            <a:endParaRPr lang="fr-FR" sz="1600" dirty="0">
              <a:solidFill>
                <a:schemeClr val="bg1"/>
              </a:solidFill>
              <a:latin typeface="Aptos" panose="020B0004020202020204" pitchFamily="34" charset="0"/>
            </a:endParaRPr>
          </a:p>
        </p:txBody>
      </p:sp>
      <p:pic>
        <p:nvPicPr>
          <p:cNvPr id="12" name="Picture 2" descr="GE Vernova Digital - Editeur Solution Economie circulaire - Membre du Club  MES">
            <a:extLst>
              <a:ext uri="{FF2B5EF4-FFF2-40B4-BE49-F238E27FC236}">
                <a16:creationId xmlns:a16="http://schemas.microsoft.com/office/drawing/2014/main" id="{B4E3D83F-6CE5-2891-7E78-B1D34E376F0A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52" t="18592" r="6852" b="18592"/>
          <a:stretch>
            <a:fillRect/>
          </a:stretch>
        </p:blipFill>
        <p:spPr bwMode="auto">
          <a:xfrm>
            <a:off x="5556250" y="1578610"/>
            <a:ext cx="1225906" cy="302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025787EA-C4F6-25DB-8B4A-6B42A2D2547D}"/>
              </a:ext>
            </a:extLst>
          </p:cNvPr>
          <p:cNvCxnSpPr>
            <a:cxnSpLocks/>
          </p:cNvCxnSpPr>
          <p:nvPr userDrawn="1"/>
        </p:nvCxnSpPr>
        <p:spPr>
          <a:xfrm>
            <a:off x="94605" y="717146"/>
            <a:ext cx="316675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8" descr="Lee Hecht Harrison - NZDIA">
            <a:extLst>
              <a:ext uri="{FF2B5EF4-FFF2-40B4-BE49-F238E27FC236}">
                <a16:creationId xmlns:a16="http://schemas.microsoft.com/office/drawing/2014/main" id="{36421DD2-6281-3DEA-BE36-FB11EC4FF1F6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796" r="15630" b="642"/>
          <a:stretch/>
        </p:blipFill>
        <p:spPr bwMode="auto">
          <a:xfrm>
            <a:off x="5863466" y="9292173"/>
            <a:ext cx="829432" cy="520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89E2CE76-B5EF-A1A9-3536-48F1511B5DE9}"/>
              </a:ext>
            </a:extLst>
          </p:cNvPr>
          <p:cNvSpPr/>
          <p:nvPr userDrawn="1"/>
        </p:nvSpPr>
        <p:spPr>
          <a:xfrm>
            <a:off x="265064" y="9215677"/>
            <a:ext cx="2160533" cy="6395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9846" tIns="23739" rIns="74769" bIns="2373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050" b="1" dirty="0">
                <a:solidFill>
                  <a:srgbClr val="4F185A"/>
                </a:solidFill>
                <a:latin typeface="Aptos" panose="020B0004020202020204" pitchFamily="34" charset="0"/>
              </a:rPr>
              <a:t>Maria TANNOURY</a:t>
            </a:r>
          </a:p>
          <a:p>
            <a:r>
              <a:rPr lang="fr-FR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rPr>
              <a:t>Mail </a:t>
            </a:r>
            <a:r>
              <a:rPr lang="fr-FR" sz="1050" dirty="0">
                <a:solidFill>
                  <a:srgbClr val="4F185A"/>
                </a:solidFill>
                <a:latin typeface="Aptos" panose="020B0004020202020204" pitchFamily="34" charset="0"/>
              </a:rPr>
              <a:t>: </a:t>
            </a:r>
            <a:r>
              <a:rPr lang="fr-FR" sz="1050" dirty="0">
                <a:solidFill>
                  <a:srgbClr val="4F185A"/>
                </a:solidFill>
                <a:latin typeface="Aptos" panose="020B00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maria.tannoury@lhh.com</a:t>
            </a:r>
            <a:r>
              <a:rPr lang="fr-FR" sz="1050" dirty="0">
                <a:solidFill>
                  <a:srgbClr val="4F185A"/>
                </a:solidFill>
                <a:latin typeface="Aptos" panose="020B0004020202020204" pitchFamily="34" charset="0"/>
              </a:rPr>
              <a:t>  </a:t>
            </a:r>
            <a:r>
              <a:rPr lang="fr-FR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rPr>
              <a:t>Mobile : 06 98 72 90 99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05768F-7F45-882D-B6E5-D7AA06D83F35}"/>
              </a:ext>
            </a:extLst>
          </p:cNvPr>
          <p:cNvSpPr/>
          <p:nvPr userDrawn="1"/>
        </p:nvSpPr>
        <p:spPr>
          <a:xfrm>
            <a:off x="2" y="8912767"/>
            <a:ext cx="6857998" cy="252001"/>
          </a:xfrm>
          <a:prstGeom prst="rect">
            <a:avLst/>
          </a:prstGeom>
          <a:gradFill flip="none" rotWithShape="1">
            <a:gsLst>
              <a:gs pos="0">
                <a:srgbClr val="4F185A"/>
              </a:gs>
              <a:gs pos="68000">
                <a:srgbClr val="4F185A"/>
              </a:gs>
              <a:gs pos="98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9691"/>
            <a:r>
              <a:rPr lang="fr-FR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</a:rPr>
              <a:t>Coordonnées du cabinet LHH en charge de l’instruction des candidatures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36B04AD-27B2-F005-F5A0-5484A9120F86}"/>
              </a:ext>
            </a:extLst>
          </p:cNvPr>
          <p:cNvSpPr/>
          <p:nvPr userDrawn="1"/>
        </p:nvSpPr>
        <p:spPr>
          <a:xfrm>
            <a:off x="2571924" y="9215677"/>
            <a:ext cx="2581101" cy="6395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9846" tIns="23739" rIns="74769" bIns="2373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050" b="1" dirty="0">
                <a:solidFill>
                  <a:srgbClr val="4F185A"/>
                </a:solidFill>
                <a:latin typeface="Aptos" panose="020B0004020202020204" pitchFamily="34" charset="0"/>
              </a:rPr>
              <a:t>Mattéo LAROZAS</a:t>
            </a:r>
          </a:p>
          <a:p>
            <a:r>
              <a:rPr lang="fr-FR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rPr>
              <a:t>Mail </a:t>
            </a:r>
            <a:r>
              <a:rPr lang="fr-FR" sz="1050" dirty="0">
                <a:solidFill>
                  <a:srgbClr val="4F185A"/>
                </a:solidFill>
                <a:latin typeface="Aptos" panose="020B0004020202020204" pitchFamily="34" charset="0"/>
              </a:rPr>
              <a:t>: </a:t>
            </a:r>
            <a:r>
              <a:rPr lang="fr-FR" sz="1050" u="sng" dirty="0">
                <a:solidFill>
                  <a:srgbClr val="4F185A"/>
                </a:solidFill>
                <a:latin typeface="Aptos" panose="020B00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matteo.larozas@lhh.com</a:t>
            </a:r>
            <a:endParaRPr lang="fr-FR" sz="1050" u="sng" dirty="0">
              <a:solidFill>
                <a:srgbClr val="4F185A"/>
              </a:solidFill>
              <a:latin typeface="Aptos" panose="020B0004020202020204" pitchFamily="34" charset="0"/>
            </a:endParaRPr>
          </a:p>
          <a:p>
            <a:r>
              <a:rPr lang="fr-FR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rPr>
              <a:t>Mobile : 06 62 36 63 22</a:t>
            </a:r>
            <a:endParaRPr lang="fr-FR" sz="1050" b="1" dirty="0">
              <a:solidFill>
                <a:schemeClr val="tx1">
                  <a:lumMod val="75000"/>
                  <a:lumOff val="25000"/>
                </a:schemeClr>
              </a:solidFill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39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A9E9-6AFE-47DD-8FE1-371CAFD08DF8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C7FD-B201-46B1-ACFA-32ED7D11E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325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A9E9-6AFE-47DD-8FE1-371CAFD08DF8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C7FD-B201-46B1-ACFA-32ED7D11E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3345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A9E9-6AFE-47DD-8FE1-371CAFD08DF8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C7FD-B201-46B1-ACFA-32ED7D11E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9523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A9E9-6AFE-47DD-8FE1-371CAFD08DF8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C7FD-B201-46B1-ACFA-32ED7D11E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5582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A9E9-6AFE-47DD-8FE1-371CAFD08DF8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C7FD-B201-46B1-ACFA-32ED7D11E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960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A9E9-6AFE-47DD-8FE1-371CAFD08DF8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C7FD-B201-46B1-ACFA-32ED7D11E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4949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A9E9-6AFE-47DD-8FE1-371CAFD08DF8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C7FD-B201-46B1-ACFA-32ED7D11E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2680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A9E9-6AFE-47DD-8FE1-371CAFD08DF8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C7FD-B201-46B1-ACFA-32ED7D11E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3251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A9E9-6AFE-47DD-8FE1-371CAFD08DF8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C7FD-B201-46B1-ACFA-32ED7D11E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1283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A9E9-6AFE-47DD-8FE1-371CAFD08DF8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C7FD-B201-46B1-ACFA-32ED7D11E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59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2A9E9-6AFE-47DD-8FE1-371CAFD08DF8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CC7FD-B201-46B1-ACFA-32ED7D11EE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9191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A9DA15-CAAD-C2E0-EEF0-F620C6DD92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6D56A798-F021-A86F-62E5-EB54013C30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619560"/>
              </p:ext>
            </p:extLst>
          </p:nvPr>
        </p:nvGraphicFramePr>
        <p:xfrm>
          <a:off x="76200" y="2254834"/>
          <a:ext cx="6705600" cy="6372299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704975">
                  <a:extLst>
                    <a:ext uri="{9D8B030D-6E8A-4147-A177-3AD203B41FA5}">
                      <a16:colId xmlns:a16="http://schemas.microsoft.com/office/drawing/2014/main" val="3833638183"/>
                    </a:ext>
                  </a:extLst>
                </a:gridCol>
                <a:gridCol w="5000625">
                  <a:extLst>
                    <a:ext uri="{9D8B030D-6E8A-4147-A177-3AD203B41FA5}">
                      <a16:colId xmlns:a16="http://schemas.microsoft.com/office/drawing/2014/main" val="120407225"/>
                    </a:ext>
                  </a:extLst>
                </a:gridCol>
              </a:tblGrid>
              <a:tr h="19776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1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SYNTHÈSE </a:t>
                      </a:r>
                      <a:endParaRPr lang="fr-FR" sz="1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36000" marB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640853"/>
                  </a:ext>
                </a:extLst>
              </a:tr>
              <a:tr h="4476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Axe d’intervention du dispositif concerné par la candidature</a:t>
                      </a:r>
                      <a:endParaRPr lang="fr-FR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fr-FR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72209778"/>
                  </a:ext>
                </a:extLst>
              </a:tr>
              <a:tr h="4476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Impacts sur l’emploi : recrutements directs et/ou impacts indirects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lang="fr-FR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8267537"/>
                  </a:ext>
                </a:extLst>
              </a:tr>
              <a:tr h="4230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Nom de l’entreprise ou de la structure porteuse du projet</a:t>
                      </a:r>
                      <a:endParaRPr lang="fr-FR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fr-FR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13342520"/>
                  </a:ext>
                </a:extLst>
              </a:tr>
              <a:tr h="4230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 du 1</a:t>
                      </a:r>
                      <a:r>
                        <a:rPr lang="fr-FR" sz="1000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</a:t>
                      </a:r>
                      <a:r>
                        <a:rPr lang="fr-FR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contact avec LHH ou GE Vernova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lang="fr-FR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3834640"/>
                  </a:ext>
                </a:extLst>
              </a:tr>
              <a:tr h="4230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Localisation du projet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fr-FR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30902047"/>
                  </a:ext>
                </a:extLst>
              </a:tr>
              <a:tr h="4230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Nom &amp; fonction du porteur de projet</a:t>
                      </a:r>
                      <a:endParaRPr lang="fr-FR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1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endParaRPr lang="fr-FR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24143329"/>
                  </a:ext>
                </a:extLst>
              </a:tr>
              <a:tr h="4230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Téléphone &amp; adresse mail</a:t>
                      </a:r>
                      <a:endParaRPr lang="fr-FR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fr-FR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90175165"/>
                  </a:ext>
                </a:extLst>
              </a:tr>
              <a:tr h="9304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Éléments de synthèse sur le profil de l’entreprise et ses activités</a:t>
                      </a:r>
                      <a:endParaRPr lang="fr-FR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fr-FR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96696907"/>
                  </a:ext>
                </a:extLst>
              </a:tr>
              <a:tr h="20438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Éléments de synthèse sur le projet qui fait l’objet de la candidature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1000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Rappel : le dispositif vise à accompagner des projets structurants favorisant le développement d’activités et la création d’emplois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lang="fr-FR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14952862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EA668FF7-B866-B28E-46EF-AEB5F70B618D}"/>
              </a:ext>
            </a:extLst>
          </p:cNvPr>
          <p:cNvSpPr/>
          <p:nvPr/>
        </p:nvSpPr>
        <p:spPr>
          <a:xfrm>
            <a:off x="-1" y="1942188"/>
            <a:ext cx="6858000" cy="252001"/>
          </a:xfrm>
          <a:prstGeom prst="rect">
            <a:avLst/>
          </a:prstGeom>
          <a:gradFill flip="none" rotWithShape="1">
            <a:gsLst>
              <a:gs pos="0">
                <a:srgbClr val="4F185A"/>
              </a:gs>
              <a:gs pos="68000">
                <a:srgbClr val="4F185A"/>
              </a:gs>
              <a:gs pos="98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9691"/>
            <a:r>
              <a:rPr lang="fr-FR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</a:rPr>
              <a:t>INFORMATIONS PRÉMIMAIRES À TRANSMETTRE POUR DÉPOSER UNE CANDIDATURE (1/2)</a:t>
            </a:r>
          </a:p>
        </p:txBody>
      </p:sp>
    </p:spTree>
    <p:extLst>
      <p:ext uri="{BB962C8B-B14F-4D97-AF65-F5344CB8AC3E}">
        <p14:creationId xmlns:p14="http://schemas.microsoft.com/office/powerpoint/2010/main" val="429089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0A89FF-B17C-F3FF-4052-745BC67521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D6A3C7DB-6D32-84DA-E87D-FF6A089B26A1}"/>
              </a:ext>
            </a:extLst>
          </p:cNvPr>
          <p:cNvSpPr/>
          <p:nvPr/>
        </p:nvSpPr>
        <p:spPr>
          <a:xfrm>
            <a:off x="-1" y="1942188"/>
            <a:ext cx="6858000" cy="252001"/>
          </a:xfrm>
          <a:prstGeom prst="rect">
            <a:avLst/>
          </a:prstGeom>
          <a:gradFill flip="none" rotWithShape="1">
            <a:gsLst>
              <a:gs pos="0">
                <a:srgbClr val="4F185A"/>
              </a:gs>
              <a:gs pos="68000">
                <a:srgbClr val="4F185A"/>
              </a:gs>
              <a:gs pos="98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9691"/>
            <a:r>
              <a:rPr lang="fr-FR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</a:rPr>
              <a:t>INFORMATIONS PRÉMIMAIRES À TRANSMETTRE POUR DÉPOSER UNE CANDIDATURE (2/2)</a:t>
            </a: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EFCC4CBF-1AB0-974E-0E83-41B53111E9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441534"/>
              </p:ext>
            </p:extLst>
          </p:nvPr>
        </p:nvGraphicFramePr>
        <p:xfrm>
          <a:off x="76200" y="2240970"/>
          <a:ext cx="6705600" cy="641812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009900">
                  <a:extLst>
                    <a:ext uri="{9D8B030D-6E8A-4147-A177-3AD203B41FA5}">
                      <a16:colId xmlns:a16="http://schemas.microsoft.com/office/drawing/2014/main" val="75534945"/>
                    </a:ext>
                  </a:extLst>
                </a:gridCol>
                <a:gridCol w="3695700">
                  <a:extLst>
                    <a:ext uri="{9D8B030D-6E8A-4147-A177-3AD203B41FA5}">
                      <a16:colId xmlns:a16="http://schemas.microsoft.com/office/drawing/2014/main" val="3305597763"/>
                    </a:ext>
                  </a:extLst>
                </a:gridCol>
              </a:tblGrid>
              <a:tr h="2267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1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INFORMATIONS CLÉS SUR L’ENTREPRISE OU LA STRUCTURE PORTEUSE</a:t>
                      </a:r>
                      <a:endParaRPr lang="fr-FR" sz="1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2000613"/>
                  </a:ext>
                </a:extLst>
              </a:tr>
              <a:tr h="3095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N° d’enregistrement (SIRET)</a:t>
                      </a:r>
                      <a:endParaRPr lang="fr-FR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fr-FR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176974"/>
                  </a:ext>
                </a:extLst>
              </a:tr>
              <a:tr h="3095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Activité (code NAF)</a:t>
                      </a:r>
                      <a:endParaRPr lang="fr-FR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fr-FR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7839372"/>
                  </a:ext>
                </a:extLst>
              </a:tr>
              <a:tr h="3095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Adresse et implantations</a:t>
                      </a:r>
                      <a:endParaRPr lang="fr-FR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fr-FR" sz="9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5796919"/>
                  </a:ext>
                </a:extLst>
              </a:tr>
              <a:tr h="3095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Date de création </a:t>
                      </a:r>
                      <a:endParaRPr lang="fr-FR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fr-FR" sz="9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1103464"/>
                  </a:ext>
                </a:extLst>
              </a:tr>
              <a:tr h="3095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Forme juridique</a:t>
                      </a:r>
                      <a:endParaRPr lang="fr-FR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fr-FR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2632165"/>
                  </a:ext>
                </a:extLst>
              </a:tr>
              <a:tr h="3095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Capital social</a:t>
                      </a:r>
                      <a:endParaRPr lang="fr-FR" sz="9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endParaRPr lang="fr-FR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4955285"/>
                  </a:ext>
                </a:extLst>
              </a:tr>
              <a:tr h="3095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Actionnariat (% parts)</a:t>
                      </a:r>
                      <a:endParaRPr lang="fr-FR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fr-FR" sz="9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5755646"/>
                  </a:ext>
                </a:extLst>
              </a:tr>
              <a:tr h="3095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Appartenance à un groupe</a:t>
                      </a:r>
                      <a:endParaRPr lang="fr-FR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fr-FR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15652"/>
                  </a:ext>
                </a:extLst>
              </a:tr>
              <a:tr h="3095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Effectif groupe (si applicable)</a:t>
                      </a:r>
                      <a:endParaRPr lang="fr-FR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fr-FR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861375"/>
                  </a:ext>
                </a:extLst>
              </a:tr>
              <a:tr h="3095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Effectif CDI au 01/07/2025</a:t>
                      </a:r>
                      <a:endParaRPr lang="fr-FR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fr-FR" sz="9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2833175"/>
                  </a:ext>
                </a:extLst>
              </a:tr>
              <a:tr h="3095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Effectif CDD au 01/07/2025</a:t>
                      </a:r>
                      <a:endParaRPr lang="fr-FR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fr-FR" sz="9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44458"/>
                  </a:ext>
                </a:extLst>
              </a:tr>
              <a:tr h="3095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Effectifs alternants au 01/07/2025</a:t>
                      </a:r>
                      <a:endParaRPr lang="fr-FR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fr-FR" sz="9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1104511"/>
                  </a:ext>
                </a:extLst>
              </a:tr>
              <a:tr h="3095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Effectif travail temporaire au 01/07/2025</a:t>
                      </a:r>
                      <a:endParaRPr lang="fr-FR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fr-FR" sz="9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9387113"/>
                  </a:ext>
                </a:extLst>
              </a:tr>
              <a:tr h="3095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Si applicable : explications sur le recours à l’intérim &amp; CDD </a:t>
                      </a:r>
                      <a:endParaRPr lang="fr-FR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fr-FR" sz="9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8956645"/>
                  </a:ext>
                </a:extLst>
              </a:tr>
              <a:tr h="3095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Licenciements économiques réalisés en 2024/2025 ?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(si oui préciser dans quel contexte)</a:t>
                      </a:r>
                    </a:p>
                  </a:txBody>
                  <a:tcPr marL="58823" marR="58823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fr-FR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977154"/>
                  </a:ext>
                </a:extLst>
              </a:tr>
              <a:tr h="3095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Chiffre d’affaires 2024</a:t>
                      </a:r>
                      <a:endParaRPr lang="fr-FR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fr-FR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2261223"/>
                  </a:ext>
                </a:extLst>
              </a:tr>
              <a:tr h="3095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Chiffre d’affaires prévisionnel 2025</a:t>
                      </a:r>
                      <a:endParaRPr lang="fr-FR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fr-FR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5825481"/>
                  </a:ext>
                </a:extLst>
              </a:tr>
              <a:tr h="3095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Recours à l’activité partielle en 2024/2025 ?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(si oui préciser dans quel contexte)</a:t>
                      </a:r>
                    </a:p>
                  </a:txBody>
                  <a:tcPr marL="58823" marR="58823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fr-FR" sz="9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307953"/>
                  </a:ext>
                </a:extLst>
              </a:tr>
              <a:tr h="3095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Soutien d’une autre convention de revitalisation ?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(accompagnement déjà en cours ou candidature déposée)</a:t>
                      </a:r>
                    </a:p>
                  </a:txBody>
                  <a:tcPr marL="58823" marR="58823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fr-FR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223999"/>
                  </a:ext>
                </a:extLst>
              </a:tr>
              <a:tr h="3095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Aides perçues depuis 3 ans (2022/2023/2024)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Préciser le montant et l’origine des subventions publiques</a:t>
                      </a:r>
                      <a:endParaRPr lang="fr-FR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fr-FR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23" marR="58823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4718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05555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SecurityGroups xmlns="4eab614f-2352-4620-a3f9-0b8699e6a83b" xsi:nil="true"/>
    <MigrationWizIdDocumentLibraryPermissions xmlns="4eab614f-2352-4620-a3f9-0b8699e6a83b" xsi:nil="true"/>
    <MigrationWizIdPermissionLevels xmlns="4eab614f-2352-4620-a3f9-0b8699e6a83b" xsi:nil="true"/>
    <MigrationWizId xmlns="4eab614f-2352-4620-a3f9-0b8699e6a83b" xsi:nil="true"/>
    <MigrationWizIdPermissions xmlns="4eab614f-2352-4620-a3f9-0b8699e6a83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468E711FDCD146BFB38D9043D04D0D" ma:contentTypeVersion="14" ma:contentTypeDescription="Create a new document." ma:contentTypeScope="" ma:versionID="16d1fef3fdf0a57760e97f66bcb3f524">
  <xsd:schema xmlns:xsd="http://www.w3.org/2001/XMLSchema" xmlns:xs="http://www.w3.org/2001/XMLSchema" xmlns:p="http://schemas.microsoft.com/office/2006/metadata/properties" xmlns:ns3="4eab614f-2352-4620-a3f9-0b8699e6a83b" targetNamespace="http://schemas.microsoft.com/office/2006/metadata/properties" ma:root="true" ma:fieldsID="e29de0ac00ec81343249182e5cf20cc7" ns3:_="">
    <xsd:import namespace="4eab614f-2352-4620-a3f9-0b8699e6a83b"/>
    <xsd:element name="properties">
      <xsd:complexType>
        <xsd:sequence>
          <xsd:element name="documentManagement">
            <xsd:complexType>
              <xsd:all>
                <xsd:element ref="ns3:MigrationWizId" minOccurs="0"/>
                <xsd:element ref="ns3:MigrationWizIdPermissions" minOccurs="0"/>
                <xsd:element ref="ns3:MigrationWizIdPermissionLevels" minOccurs="0"/>
                <xsd:element ref="ns3:MigrationWizIdDocumentLibraryPermissions" minOccurs="0"/>
                <xsd:element ref="ns3:MigrationWizIdSecurityGroup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ab614f-2352-4620-a3f9-0b8699e6a83b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0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1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2" nillable="true" ma:displayName="MigrationWizIdSecurityGroups" ma:internalName="MigrationWizIdSecurityGroups">
      <xsd:simpleType>
        <xsd:restriction base="dms:Text"/>
      </xsd:simple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FDE09B-0A58-4B0F-8C95-37E4E001FFF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D35783E-0D01-402B-860C-370C2C173853}">
  <ds:schemaRefs>
    <ds:schemaRef ds:uri="http://schemas.microsoft.com/office/2006/metadata/properties"/>
    <ds:schemaRef ds:uri="http://schemas.microsoft.com/office/2006/documentManagement/types"/>
    <ds:schemaRef ds:uri="4eab614f-2352-4620-a3f9-0b8699e6a83b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E85A9B5-1452-4B96-9F10-1D4BA8142524}">
  <ds:schemaRefs>
    <ds:schemaRef ds:uri="4eab614f-2352-4620-a3f9-0b8699e6a83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477</TotalTime>
  <Words>281</Words>
  <Application>Microsoft Office PowerPoint</Application>
  <PresentationFormat>Format A4 (210 x 297 mm)</PresentationFormat>
  <Paragraphs>64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Flore LESTRADE</dc:creator>
  <cp:lastModifiedBy>JEREMIE BONIN</cp:lastModifiedBy>
  <cp:revision>18</cp:revision>
  <dcterms:created xsi:type="dcterms:W3CDTF">2019-02-06T13:55:58Z</dcterms:created>
  <dcterms:modified xsi:type="dcterms:W3CDTF">2025-06-24T12:44:34Z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0x01010084468E711FDCD146BFB38D9043D04D0D</vt:lpwstr>
  </property>
</Properties>
</file>