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41" r:id="rId1"/>
    <p:sldMasterId id="2147483720" r:id="rId2"/>
    <p:sldMasterId id="2147483797" r:id="rId3"/>
    <p:sldMasterId id="2147483799" r:id="rId4"/>
    <p:sldMasterId id="2147483751" r:id="rId5"/>
    <p:sldMasterId id="2147483708" r:id="rId6"/>
    <p:sldMasterId id="2147483754" r:id="rId7"/>
    <p:sldMasterId id="2147483756" r:id="rId8"/>
    <p:sldMasterId id="2147483758" r:id="rId9"/>
    <p:sldMasterId id="2147483794" r:id="rId10"/>
    <p:sldMasterId id="2147483782" r:id="rId11"/>
    <p:sldMasterId id="2147483801" r:id="rId12"/>
    <p:sldMasterId id="2147483803" r:id="rId13"/>
    <p:sldMasterId id="2147483770" r:id="rId14"/>
  </p:sldMasterIdLst>
  <p:sldIdLst>
    <p:sldId id="258" r:id="rId15"/>
    <p:sldId id="259" r:id="rId16"/>
    <p:sldId id="260" r:id="rId17"/>
    <p:sldId id="261" r:id="rId18"/>
    <p:sldId id="270" r:id="rId19"/>
    <p:sldId id="272" r:id="rId20"/>
    <p:sldId id="271" r:id="rId21"/>
    <p:sldId id="269" r:id="rId22"/>
  </p:sldIdLst>
  <p:sldSz cx="18288000" cy="10287000"/>
  <p:notesSz cx="6858000" cy="9144000"/>
  <p:embeddedFontLst>
    <p:embeddedFont>
      <p:font typeface="Mont Bold" pitchFamily="2" charset="0"/>
      <p:regular r:id="rId23"/>
      <p:bold r:id="rId24"/>
      <p:italic r:id="rId25"/>
      <p:boldItalic r:id="rId26"/>
    </p:embeddedFont>
    <p:embeddedFont>
      <p:font typeface="Poppins Bold" pitchFamily="2" charset="77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80C1"/>
    <a:srgbClr val="5792AE"/>
    <a:srgbClr val="070D21"/>
    <a:srgbClr val="050C21"/>
    <a:srgbClr val="070F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5" autoAdjust="0"/>
    <p:restoredTop sz="94676"/>
  </p:normalViewPr>
  <p:slideViewPr>
    <p:cSldViewPr snapToGrid="0">
      <p:cViewPr varScale="1">
        <p:scale>
          <a:sx n="76" d="100"/>
          <a:sy n="76" d="100"/>
        </p:scale>
        <p:origin x="544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8">
            <a:extLst>
              <a:ext uri="{FF2B5EF4-FFF2-40B4-BE49-F238E27FC236}">
                <a16:creationId xmlns:a16="http://schemas.microsoft.com/office/drawing/2014/main" id="{5B34D9FD-4EE0-746D-1BDA-91DBCE3EA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2768" y="3923212"/>
            <a:ext cx="7414260" cy="5013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89706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82F75B3A-1347-C10A-0F56-1CE3B4B5A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1104" y="2738438"/>
            <a:ext cx="13542053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Espace réservé du titre 1">
            <a:extLst>
              <a:ext uri="{FF2B5EF4-FFF2-40B4-BE49-F238E27FC236}">
                <a16:creationId xmlns:a16="http://schemas.microsoft.com/office/drawing/2014/main" id="{D5875218-2DA3-BFCB-3450-98AB750F6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105" y="292832"/>
            <a:ext cx="13542053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84620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02D3CCCA-5A05-83BE-1257-F8B9BDE9F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1104" y="2738438"/>
            <a:ext cx="13542053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Espace réservé du titre 1">
            <a:extLst>
              <a:ext uri="{FF2B5EF4-FFF2-40B4-BE49-F238E27FC236}">
                <a16:creationId xmlns:a16="http://schemas.microsoft.com/office/drawing/2014/main" id="{9655F580-08F7-9523-305B-C82C881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105" y="292832"/>
            <a:ext cx="13542053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161710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54DAF0-EC08-8990-848C-9D2833CC8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8337" y="2229769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4A2D501-FC94-79D3-21BB-13228548DC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8337" y="5997407"/>
            <a:ext cx="13716000" cy="2482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61045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3F2990D-CA09-6C5E-B94E-B5244C4264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94725" y="2727325"/>
            <a:ext cx="9434513" cy="21653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36078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3F2990D-CA09-6C5E-B94E-B5244C4264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94725" y="2727325"/>
            <a:ext cx="9434513" cy="21653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0438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E2F942A-89D6-26D3-B13C-613A77E6C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1C2E78BA-7E83-6EDB-1377-EA72FDD64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9253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C5A20AB-C85A-5D7C-789C-CCA899989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FE6C466-A64F-86AB-4A9C-915DBD655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6882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87C1532-C8B1-9BEE-2602-6CF1BF45A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51903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0C8F07-CA32-3FC6-2E8D-7E6DE60F0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131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371471E-75E6-BDB8-23FA-2DC3F709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A4FE1D8-8513-DEDF-5BD2-B50FFA70D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58023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C6961C0-7275-76E7-3A6B-6BDE83D64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105" y="292832"/>
            <a:ext cx="13542053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56255CC4-F30F-B03F-E696-C0CFE3628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1104" y="2765733"/>
            <a:ext cx="13542053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7782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70CFC8D-CC62-D5E0-51ED-E45F00162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105" y="292832"/>
            <a:ext cx="13542053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A23794-BD8C-EA80-2DBB-6EF1052C4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1105" y="2752725"/>
            <a:ext cx="13542053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03225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6058A36-7A10-3463-E181-D287224F8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105" y="292832"/>
            <a:ext cx="13542053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7EEA3FE1-21CF-57B1-DAF7-16871E9B5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1104" y="2738438"/>
            <a:ext cx="13542053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62701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B1BF112C-53A1-ED1F-9D67-A8263587B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1104" y="2738438"/>
            <a:ext cx="13542053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Espace réservé du titre 1">
            <a:extLst>
              <a:ext uri="{FF2B5EF4-FFF2-40B4-BE49-F238E27FC236}">
                <a16:creationId xmlns:a16="http://schemas.microsoft.com/office/drawing/2014/main" id="{38699939-6E84-BE49-D479-61CB4FD93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105" y="292832"/>
            <a:ext cx="13542053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57001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39786924-9E8C-D38B-41F5-7C3B2529BD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" y="643"/>
            <a:ext cx="18285407" cy="10285714"/>
          </a:xfrm>
          <a:prstGeom prst="rect">
            <a:avLst/>
          </a:prstGeom>
        </p:spPr>
      </p:pic>
      <p:grpSp>
        <p:nvGrpSpPr>
          <p:cNvPr id="7" name="Group 3">
            <a:extLst>
              <a:ext uri="{FF2B5EF4-FFF2-40B4-BE49-F238E27FC236}">
                <a16:creationId xmlns:a16="http://schemas.microsoft.com/office/drawing/2014/main" id="{7A7E6E16-06C7-043B-2ABB-99DF9750D6CF}"/>
              </a:ext>
            </a:extLst>
          </p:cNvPr>
          <p:cNvGrpSpPr/>
          <p:nvPr userDrawn="1"/>
        </p:nvGrpSpPr>
        <p:grpSpPr>
          <a:xfrm rot="5400000">
            <a:off x="8170739" y="-8183044"/>
            <a:ext cx="1823693" cy="18165174"/>
            <a:chOff x="0" y="0"/>
            <a:chExt cx="480314" cy="5110239"/>
          </a:xfr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grpSpPr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D91C4AE6-3EAB-5300-353F-89338780A685}"/>
                </a:ext>
              </a:extLst>
            </p:cNvPr>
            <p:cNvSpPr/>
            <p:nvPr/>
          </p:nvSpPr>
          <p:spPr>
            <a:xfrm>
              <a:off x="0" y="0"/>
              <a:ext cx="480314" cy="5110239"/>
            </a:xfrm>
            <a:custGeom>
              <a:avLst/>
              <a:gdLst/>
              <a:ahLst/>
              <a:cxnLst/>
              <a:rect l="l" t="t" r="r" b="b"/>
              <a:pathLst>
                <a:path w="480314" h="5110239">
                  <a:moveTo>
                    <a:pt x="0" y="0"/>
                  </a:moveTo>
                  <a:lnTo>
                    <a:pt x="480314" y="0"/>
                  </a:lnTo>
                  <a:lnTo>
                    <a:pt x="480314" y="5110239"/>
                  </a:lnTo>
                  <a:lnTo>
                    <a:pt x="0" y="5110239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D2603B52-E047-586F-F56B-A4CDD415A498}"/>
                </a:ext>
              </a:extLst>
            </p:cNvPr>
            <p:cNvSpPr txBox="1"/>
            <p:nvPr/>
          </p:nvSpPr>
          <p:spPr>
            <a:xfrm>
              <a:off x="0" y="-38100"/>
              <a:ext cx="480314" cy="514833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7">
            <a:extLst>
              <a:ext uri="{FF2B5EF4-FFF2-40B4-BE49-F238E27FC236}">
                <a16:creationId xmlns:a16="http://schemas.microsoft.com/office/drawing/2014/main" id="{1065BADA-BEE4-1B6B-9BA8-ABC7F1EFEF69}"/>
              </a:ext>
            </a:extLst>
          </p:cNvPr>
          <p:cNvGrpSpPr/>
          <p:nvPr userDrawn="1"/>
        </p:nvGrpSpPr>
        <p:grpSpPr>
          <a:xfrm>
            <a:off x="1028700" y="5127385"/>
            <a:ext cx="10363772" cy="2877373"/>
            <a:chOff x="0" y="0"/>
            <a:chExt cx="13818362" cy="3836497"/>
          </a:xfrm>
        </p:grpSpPr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FCAB7DFB-7BC6-19A8-79CA-EA01902E0DDD}"/>
                </a:ext>
              </a:extLst>
            </p:cNvPr>
            <p:cNvSpPr txBox="1"/>
            <p:nvPr/>
          </p:nvSpPr>
          <p:spPr>
            <a:xfrm>
              <a:off x="0" y="-47625"/>
              <a:ext cx="13818362" cy="13244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518"/>
                </a:lnSpc>
              </a:pPr>
              <a:r>
                <a:rPr lang="en-US" sz="6317" b="1" dirty="0">
                  <a:solidFill>
                    <a:srgbClr val="00345C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POLE MER</a:t>
              </a:r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3D85DF7F-8033-DE4F-CF13-111BECA25450}"/>
                </a:ext>
              </a:extLst>
            </p:cNvPr>
            <p:cNvSpPr txBox="1"/>
            <p:nvPr/>
          </p:nvSpPr>
          <p:spPr>
            <a:xfrm>
              <a:off x="0" y="1245866"/>
              <a:ext cx="13818362" cy="25906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518"/>
                </a:lnSpc>
              </a:pPr>
              <a:r>
                <a:rPr lang="en-US" sz="6317" b="1" dirty="0">
                  <a:solidFill>
                    <a:srgbClr val="0064A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BRETAGNE </a:t>
              </a:r>
            </a:p>
            <a:p>
              <a:pPr algn="l">
                <a:lnSpc>
                  <a:spcPts val="7518"/>
                </a:lnSpc>
              </a:pPr>
              <a:r>
                <a:rPr lang="en-US" sz="6317" b="1" dirty="0">
                  <a:solidFill>
                    <a:srgbClr val="0064A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ATLANTIQUE</a:t>
              </a:r>
            </a:p>
          </p:txBody>
        </p:sp>
      </p:grpSp>
      <p:sp>
        <p:nvSpPr>
          <p:cNvPr id="19" name="AutoShape 6">
            <a:extLst>
              <a:ext uri="{FF2B5EF4-FFF2-40B4-BE49-F238E27FC236}">
                <a16:creationId xmlns:a16="http://schemas.microsoft.com/office/drawing/2014/main" id="{12E2F3DA-7044-D738-288A-7AA3C5A379D8}"/>
              </a:ext>
            </a:extLst>
          </p:cNvPr>
          <p:cNvSpPr/>
          <p:nvPr userDrawn="1"/>
        </p:nvSpPr>
        <p:spPr>
          <a:xfrm flipH="1">
            <a:off x="5691647" y="9258300"/>
            <a:ext cx="12596353" cy="0"/>
          </a:xfrm>
          <a:prstGeom prst="line">
            <a:avLst/>
          </a:prstGeom>
          <a:ln w="19050" cap="flat">
            <a:solidFill>
              <a:srgbClr val="206A8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pic>
        <p:nvPicPr>
          <p:cNvPr id="3" name="Image 2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5F81684F-3388-4FC5-39E7-70E78FDF6D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813" y="2803401"/>
            <a:ext cx="3912562" cy="191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3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53B2B79-87E3-83D7-4F2E-42C93A5278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" y="643"/>
            <a:ext cx="18285407" cy="1028571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7CDF3D1-1ABF-9C83-AA0A-ADCAB19D36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8400" y="356367"/>
            <a:ext cx="1274631" cy="1862069"/>
          </a:xfrm>
          <a:prstGeom prst="rect">
            <a:avLst/>
          </a:prstGeom>
        </p:spPr>
      </p:pic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A31D8887-8A15-B74A-ABFE-1E9AA4E0B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105" y="292832"/>
            <a:ext cx="13542053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34779A5F-AF20-E8BA-EE4A-20B83C857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91104" y="2738438"/>
            <a:ext cx="13542053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5" name="Image 4" descr="Une image contenant plein air, herbe, eau, Étendue d’eau&#10;&#10;Description générée automatiquement">
            <a:extLst>
              <a:ext uri="{FF2B5EF4-FFF2-40B4-BE49-F238E27FC236}">
                <a16:creationId xmlns:a16="http://schemas.microsoft.com/office/drawing/2014/main" id="{237CA33B-032B-CEC7-6119-BEDC7EC7778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53743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9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CFA7309-E8EC-4C7E-A346-1E4FD21A2D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" y="643"/>
            <a:ext cx="18285407" cy="1028571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68194BD-A3ED-AD5D-AD72-501DAD8ACA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8400" y="356717"/>
            <a:ext cx="1246921" cy="1862069"/>
          </a:xfrm>
          <a:prstGeom prst="rect">
            <a:avLst/>
          </a:prstGeom>
        </p:spPr>
      </p:pic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82E7B183-B563-A7FB-744B-0874D232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105" y="292832"/>
            <a:ext cx="13542053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EC5BEB4C-813F-48DE-DDDE-6866ACAE0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91104" y="2738438"/>
            <a:ext cx="13542053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3" name="Image 2" descr="Une image contenant nuit, Ambré, plein air, pont&#10;&#10;Description générée automatiquement">
            <a:extLst>
              <a:ext uri="{FF2B5EF4-FFF2-40B4-BE49-F238E27FC236}">
                <a16:creationId xmlns:a16="http://schemas.microsoft.com/office/drawing/2014/main" id="{ADE39083-70DC-2E4F-394F-57E670B8DCD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68476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7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D33B301-B2C6-144C-0827-CD7BCB104C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" y="643"/>
            <a:ext cx="18285407" cy="10285714"/>
          </a:xfrm>
          <a:prstGeom prst="rect">
            <a:avLst/>
          </a:prstGeom>
        </p:spPr>
      </p:pic>
      <p:sp>
        <p:nvSpPr>
          <p:cNvPr id="8" name="AutoShape 6">
            <a:extLst>
              <a:ext uri="{FF2B5EF4-FFF2-40B4-BE49-F238E27FC236}">
                <a16:creationId xmlns:a16="http://schemas.microsoft.com/office/drawing/2014/main" id="{4977DF3F-2487-AD03-D289-2E352FBFF0DE}"/>
              </a:ext>
            </a:extLst>
          </p:cNvPr>
          <p:cNvSpPr/>
          <p:nvPr userDrawn="1"/>
        </p:nvSpPr>
        <p:spPr>
          <a:xfrm flipH="1" flipV="1">
            <a:off x="1028700" y="9258300"/>
            <a:ext cx="17259300" cy="0"/>
          </a:xfrm>
          <a:prstGeom prst="line">
            <a:avLst/>
          </a:prstGeom>
          <a:ln w="19050" cap="flat">
            <a:solidFill>
              <a:srgbClr val="206A8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10" name="Group 3">
            <a:extLst>
              <a:ext uri="{FF2B5EF4-FFF2-40B4-BE49-F238E27FC236}">
                <a16:creationId xmlns:a16="http://schemas.microsoft.com/office/drawing/2014/main" id="{0A334968-A081-FDD3-F1B3-FD5A3C98B17E}"/>
              </a:ext>
            </a:extLst>
          </p:cNvPr>
          <p:cNvGrpSpPr/>
          <p:nvPr userDrawn="1"/>
        </p:nvGrpSpPr>
        <p:grpSpPr>
          <a:xfrm rot="5400000">
            <a:off x="8171194" y="-8183498"/>
            <a:ext cx="1823693" cy="18166085"/>
            <a:chOff x="0" y="0"/>
            <a:chExt cx="480314" cy="5110239"/>
          </a:xfr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5EF522BA-AC02-BAC6-23EA-53E986786546}"/>
                </a:ext>
              </a:extLst>
            </p:cNvPr>
            <p:cNvSpPr/>
            <p:nvPr/>
          </p:nvSpPr>
          <p:spPr>
            <a:xfrm>
              <a:off x="0" y="0"/>
              <a:ext cx="480314" cy="5110239"/>
            </a:xfrm>
            <a:custGeom>
              <a:avLst/>
              <a:gdLst/>
              <a:ahLst/>
              <a:cxnLst/>
              <a:rect l="l" t="t" r="r" b="b"/>
              <a:pathLst>
                <a:path w="480314" h="5110239">
                  <a:moveTo>
                    <a:pt x="0" y="0"/>
                  </a:moveTo>
                  <a:lnTo>
                    <a:pt x="480314" y="0"/>
                  </a:lnTo>
                  <a:lnTo>
                    <a:pt x="480314" y="5110239"/>
                  </a:lnTo>
                  <a:lnTo>
                    <a:pt x="0" y="5110239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AE76396E-F474-D6CB-B9DC-1640F87757D0}"/>
                </a:ext>
              </a:extLst>
            </p:cNvPr>
            <p:cNvSpPr txBox="1"/>
            <p:nvPr/>
          </p:nvSpPr>
          <p:spPr>
            <a:xfrm>
              <a:off x="0" y="-38100"/>
              <a:ext cx="480314" cy="514833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EE906180-479F-B3DB-FCC5-15A250398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95" y="29074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050E97A8-BF21-8246-0F7F-607EEEC68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00" y="2738438"/>
            <a:ext cx="11544300" cy="5982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3" name="Image 2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FEAD1DEB-35CC-08CA-8891-483AAB14A3B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517" y="2776105"/>
            <a:ext cx="3912562" cy="191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2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A80B221-1C43-30F3-25B9-AD9E32D02A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" y="643"/>
            <a:ext cx="18285407" cy="10285714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EF7ED427-E36A-B068-4E67-750C9F76E51D}"/>
              </a:ext>
            </a:extLst>
          </p:cNvPr>
          <p:cNvGrpSpPr/>
          <p:nvPr userDrawn="1"/>
        </p:nvGrpSpPr>
        <p:grpSpPr>
          <a:xfrm rot="5400000">
            <a:off x="6796152" y="-1102857"/>
            <a:ext cx="4573781" cy="18166085"/>
            <a:chOff x="0" y="0"/>
            <a:chExt cx="480314" cy="5110239"/>
          </a:xfr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8D1BC26-2A83-1F87-58D6-E192A8F7E2F9}"/>
                </a:ext>
              </a:extLst>
            </p:cNvPr>
            <p:cNvSpPr/>
            <p:nvPr/>
          </p:nvSpPr>
          <p:spPr>
            <a:xfrm>
              <a:off x="0" y="0"/>
              <a:ext cx="480314" cy="5110239"/>
            </a:xfrm>
            <a:custGeom>
              <a:avLst/>
              <a:gdLst/>
              <a:ahLst/>
              <a:cxnLst/>
              <a:rect l="l" t="t" r="r" b="b"/>
              <a:pathLst>
                <a:path w="480314" h="5110239">
                  <a:moveTo>
                    <a:pt x="0" y="0"/>
                  </a:moveTo>
                  <a:lnTo>
                    <a:pt x="480314" y="0"/>
                  </a:lnTo>
                  <a:lnTo>
                    <a:pt x="480314" y="5110239"/>
                  </a:lnTo>
                  <a:lnTo>
                    <a:pt x="0" y="5110239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2937474C-C11A-7817-6185-B94B26C3F821}"/>
                </a:ext>
              </a:extLst>
            </p:cNvPr>
            <p:cNvSpPr txBox="1"/>
            <p:nvPr/>
          </p:nvSpPr>
          <p:spPr>
            <a:xfrm>
              <a:off x="0" y="-38100"/>
              <a:ext cx="480314" cy="514833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2AEF972D-83DD-8826-B730-ED1F31648FFC}"/>
              </a:ext>
            </a:extLst>
          </p:cNvPr>
          <p:cNvSpPr txBox="1"/>
          <p:nvPr userDrawn="1"/>
        </p:nvSpPr>
        <p:spPr>
          <a:xfrm>
            <a:off x="848777" y="6549025"/>
            <a:ext cx="53234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chemeClr val="bg1"/>
                </a:solidFill>
                <a:latin typeface="+mj-lt"/>
              </a:rPr>
              <a:t>PÔLE MER </a:t>
            </a:r>
          </a:p>
          <a:p>
            <a:r>
              <a:rPr lang="fr-FR" sz="6000" dirty="0">
                <a:solidFill>
                  <a:schemeClr val="bg1"/>
                </a:solidFill>
                <a:latin typeface="+mj-lt"/>
              </a:rPr>
              <a:t>BRETAGNE </a:t>
            </a:r>
          </a:p>
          <a:p>
            <a:r>
              <a:rPr lang="fr-FR" sz="6000" dirty="0">
                <a:solidFill>
                  <a:schemeClr val="bg1"/>
                </a:solidFill>
                <a:latin typeface="+mj-lt"/>
              </a:rPr>
              <a:t>ATLANTIQUE</a:t>
            </a:r>
            <a:endParaRPr lang="fr-F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3562EB58-BB07-E6E9-791F-73D50DE537F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190385" y="5384244"/>
            <a:ext cx="5580186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n-lt"/>
              </a:rPr>
              <a:t>Pôle Mer Bretagne Atlantique</a:t>
            </a:r>
            <a:b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n-lt"/>
              </a:rPr>
            </a:b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n-lt"/>
              </a:rPr>
              <a:t>525, avenue Alexis De Rochon</a:t>
            </a:r>
            <a:b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n-lt"/>
              </a:rPr>
            </a:b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n-lt"/>
              </a:rPr>
              <a:t>29280 Plouzané  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92D2"/>
                </a:solidFill>
                <a:effectLst/>
                <a:latin typeface="+mn-lt"/>
              </a:rPr>
              <a:t>.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n-lt"/>
              </a:rPr>
              <a:t>  France</a:t>
            </a:r>
            <a:b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n-lt"/>
              </a:rPr>
            </a:br>
            <a:b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n-lt"/>
              </a:rPr>
            </a:b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n-lt"/>
              </a:rPr>
              <a:t>T +33 (0)2 98 05 63 17</a:t>
            </a:r>
            <a:b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n-lt"/>
              </a:rPr>
            </a:b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n-lt"/>
              </a:rPr>
              <a:t>contact@polemer-ba.com</a:t>
            </a:r>
            <a:b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n-lt"/>
              </a:rPr>
              <a:t>pole-mer-bretagne-atlantique.com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n-lt"/>
              </a:rPr>
              <a:t>twitter.com/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</a:rPr>
              <a:t>PoleMerBA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n-lt"/>
              </a:rPr>
              <a:t>youtube.com/user/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</a:rPr>
              <a:t>PoleMerBA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Image 6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E81DCA23-DE53-66F3-F316-00756DCDC6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865" y="963314"/>
            <a:ext cx="7928177" cy="387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6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197C61D-0ECF-B18D-5232-66CCD6B7F687}"/>
              </a:ext>
            </a:extLst>
          </p:cNvPr>
          <p:cNvGrpSpPr/>
          <p:nvPr userDrawn="1"/>
        </p:nvGrpSpPr>
        <p:grpSpPr>
          <a:xfrm rot="5400000">
            <a:off x="6796151" y="-1102856"/>
            <a:ext cx="4573781" cy="18166085"/>
            <a:chOff x="0" y="0"/>
            <a:chExt cx="480314" cy="5110239"/>
          </a:xfr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6F3283CB-5D23-5C55-F43C-F84FBDCEA5E8}"/>
                </a:ext>
              </a:extLst>
            </p:cNvPr>
            <p:cNvSpPr/>
            <p:nvPr/>
          </p:nvSpPr>
          <p:spPr>
            <a:xfrm>
              <a:off x="0" y="0"/>
              <a:ext cx="480314" cy="5110239"/>
            </a:xfrm>
            <a:custGeom>
              <a:avLst/>
              <a:gdLst/>
              <a:ahLst/>
              <a:cxnLst/>
              <a:rect l="l" t="t" r="r" b="b"/>
              <a:pathLst>
                <a:path w="480314" h="5110239">
                  <a:moveTo>
                    <a:pt x="0" y="0"/>
                  </a:moveTo>
                  <a:lnTo>
                    <a:pt x="480314" y="0"/>
                  </a:lnTo>
                  <a:lnTo>
                    <a:pt x="480314" y="5110239"/>
                  </a:lnTo>
                  <a:lnTo>
                    <a:pt x="0" y="5110239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79FE669-285B-278A-BCD9-6C9C70DD6FE9}"/>
                </a:ext>
              </a:extLst>
            </p:cNvPr>
            <p:cNvSpPr txBox="1"/>
            <p:nvPr/>
          </p:nvSpPr>
          <p:spPr>
            <a:xfrm>
              <a:off x="0" y="-38100"/>
              <a:ext cx="480314" cy="514833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CD8F1E08-BA3E-462D-2F7A-0884F9DC0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16440" y="396240"/>
            <a:ext cx="7414260" cy="5013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9595F1F-DED4-2126-012A-F7E6D812A72C}"/>
              </a:ext>
            </a:extLst>
          </p:cNvPr>
          <p:cNvSpPr txBox="1"/>
          <p:nvPr userDrawn="1"/>
        </p:nvSpPr>
        <p:spPr>
          <a:xfrm>
            <a:off x="848777" y="6549025"/>
            <a:ext cx="53234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chemeClr val="bg1"/>
                </a:solidFill>
                <a:latin typeface="+mj-lt"/>
              </a:rPr>
              <a:t>PÔLE MER </a:t>
            </a:r>
          </a:p>
          <a:p>
            <a:r>
              <a:rPr lang="fr-FR" sz="6000" dirty="0">
                <a:solidFill>
                  <a:schemeClr val="bg1"/>
                </a:solidFill>
                <a:latin typeface="+mj-lt"/>
              </a:rPr>
              <a:t>BRETAGNE </a:t>
            </a:r>
          </a:p>
          <a:p>
            <a:r>
              <a:rPr lang="fr-FR" sz="6000" dirty="0">
                <a:solidFill>
                  <a:schemeClr val="bg1"/>
                </a:solidFill>
                <a:latin typeface="+mj-lt"/>
              </a:rPr>
              <a:t>ATLANTIQUE</a:t>
            </a:r>
            <a:endParaRPr lang="fr-FR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Image 8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284F16F1-29E8-965D-B7F6-B6D8A01396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865" y="963314"/>
            <a:ext cx="7928177" cy="387425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78707F1-F389-4735-CC57-E2BC11F7C5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" y="643"/>
            <a:ext cx="18285407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2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180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786CDFE3-269D-9EDD-47F8-EF5B2AB193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" y="643"/>
            <a:ext cx="18285407" cy="10285714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167A9143-7038-C685-5A4D-122144C92CA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E507ECE-18D8-B288-7AC4-5DACC658B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6400F4E-5631-D201-0A19-11E0A5792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7" name="Image 6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85796D93-5E79-E000-14CD-4B8AAAF78EC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59578" y="8768515"/>
            <a:ext cx="2935230" cy="141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6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7000" kern="1200">
          <a:solidFill>
            <a:schemeClr val="bg1"/>
          </a:solidFill>
          <a:latin typeface="Mont Bold" panose="020B060402020202020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1180C1"/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785118A-9528-60C0-9FFF-00591641B7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" y="643"/>
            <a:ext cx="18285407" cy="10285714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2E2C8EC-1739-B941-8117-4598AE396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D20254-7C28-C165-1D4C-D684AC0A3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4" name="Image 3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06E321D2-EACC-2D0F-C314-E9A94AA2EF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59578" y="8768515"/>
            <a:ext cx="2935230" cy="141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0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Mont Bold" panose="020B060402020202020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5531C17-F4AD-B713-E4C6-AF4F17C4B2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" y="643"/>
            <a:ext cx="18285407" cy="10285714"/>
          </a:xfrm>
          <a:prstGeom prst="rect">
            <a:avLst/>
          </a:prstGeom>
        </p:spPr>
      </p:pic>
      <p:sp>
        <p:nvSpPr>
          <p:cNvPr id="3" name="Espace réservé du titre 1">
            <a:extLst>
              <a:ext uri="{FF2B5EF4-FFF2-40B4-BE49-F238E27FC236}">
                <a16:creationId xmlns:a16="http://schemas.microsoft.com/office/drawing/2014/main" id="{EE766538-FC6B-0E16-E65F-C11AE83B8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51903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202A39FC-BC71-76B9-D7CD-B52C0A3CC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4738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180C1"/>
          </a:solidFill>
          <a:latin typeface="Mont Bold" panose="020B060402020202020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180C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180C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180C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180C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180C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E46E8476-F80C-7D32-B1AB-67FC2D02A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88611D3C-A5FD-DB22-3C92-256AB24A3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2" name="Image 1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78DD7173-5DFC-95B6-79F0-DE9A1BB8D4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73300" y="8765470"/>
            <a:ext cx="2939416" cy="14364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E7F05E7-E818-DB71-D20E-B4DAF1422F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" y="643"/>
            <a:ext cx="18285407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3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180C1"/>
          </a:solidFill>
          <a:latin typeface="Mont Bold" panose="020B060402020202020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180C1"/>
          </a:solidFill>
          <a:latin typeface="Mont Bold" panose="020B060402020202020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180C1"/>
          </a:solidFill>
          <a:latin typeface="Mont Bold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180C1"/>
          </a:solidFill>
          <a:latin typeface="Mont Bold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180C1"/>
          </a:solidFill>
          <a:latin typeface="Mont Bold" panose="020B060402020202020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180C1"/>
          </a:solidFill>
          <a:latin typeface="Mont Bold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EBAA284-E8CA-2AA0-B2BC-5C8D9F480E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" y="643"/>
            <a:ext cx="18285407" cy="1028571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8B2A83A-26D1-433A-C31A-2A3E654C1E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7109" y="356367"/>
            <a:ext cx="1246921" cy="1862069"/>
          </a:xfrm>
          <a:prstGeom prst="rect">
            <a:avLst/>
          </a:prstGeom>
        </p:spPr>
      </p:pic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14A45FB6-9853-82B9-37E3-CDE4F2C6F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105" y="292832"/>
            <a:ext cx="13542053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B0BD5AFE-17C7-D48E-7D54-C9B4E081A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91104" y="2765733"/>
            <a:ext cx="13542053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3" name="Image 2" descr="Une image contenant eau, sous-marin, plein air, ciel&#10;&#10;Description générée automatiquement">
            <a:extLst>
              <a:ext uri="{FF2B5EF4-FFF2-40B4-BE49-F238E27FC236}">
                <a16:creationId xmlns:a16="http://schemas.microsoft.com/office/drawing/2014/main" id="{396CA812-0DB5-4848-A67D-BE250A54A3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86"/>
            <a:ext cx="2067118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92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500" kern="1200">
          <a:solidFill>
            <a:schemeClr val="tx1"/>
          </a:solidFill>
          <a:latin typeface="Mont Bold" panose="020B060402020202020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4A66579-1EF3-D196-954D-DD596BE815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" y="643"/>
            <a:ext cx="18285407" cy="1028571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4689283-6D23-B568-26A5-EB1EE166D6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4062" y="356717"/>
            <a:ext cx="1246921" cy="1862069"/>
          </a:xfrm>
          <a:prstGeom prst="rect">
            <a:avLst/>
          </a:prstGeom>
        </p:spPr>
      </p:pic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CA53F533-0A14-3DAE-8421-235A83CB1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105" y="292832"/>
            <a:ext cx="13542053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86E9EA68-E0B4-603C-3D5D-BC807325E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91105" y="2752725"/>
            <a:ext cx="13542053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8" name="Image 7" descr="Une image contenant plein air, eau, transport, embarcation&#10;&#10;Description générée automatiquement">
            <a:extLst>
              <a:ext uri="{FF2B5EF4-FFF2-40B4-BE49-F238E27FC236}">
                <a16:creationId xmlns:a16="http://schemas.microsoft.com/office/drawing/2014/main" id="{DBEE7BAA-58CA-66D5-CEED-1D1832D8332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86"/>
            <a:ext cx="2066667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1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A6F49AB-8E43-7839-50C1-250F9721EC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" y="643"/>
            <a:ext cx="18285407" cy="1028571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66AC689-FBE5-9909-E581-28C515BAD3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8400" y="356717"/>
            <a:ext cx="1246921" cy="1862069"/>
          </a:xfrm>
          <a:prstGeom prst="rect">
            <a:avLst/>
          </a:prstGeom>
        </p:spPr>
      </p:pic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BE215516-9827-8D55-458F-B8B2932C9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105" y="292832"/>
            <a:ext cx="13542053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E566BE9F-CBF8-7ED7-FA55-6668537DB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91104" y="2738438"/>
            <a:ext cx="13542053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3" name="Image 2" descr="Une image contenant plein air, moulin à vent, ciel, générateur&#10;&#10;Description générée automatiquement">
            <a:extLst>
              <a:ext uri="{FF2B5EF4-FFF2-40B4-BE49-F238E27FC236}">
                <a16:creationId xmlns:a16="http://schemas.microsoft.com/office/drawing/2014/main" id="{9115827E-AE8C-6766-45A1-1AD48EF39B3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64347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1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E737BDA-69F0-BC9E-5DE0-54B4528D16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" y="643"/>
            <a:ext cx="18285407" cy="1028571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AF742A2-B911-A921-21FA-9BE9BD8EDB8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8400" y="356367"/>
            <a:ext cx="1246921" cy="1862069"/>
          </a:xfrm>
          <a:prstGeom prst="rect">
            <a:avLst/>
          </a:prstGeom>
        </p:spPr>
      </p:pic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4EDD7821-C51F-7785-E37A-D0A5E5030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105" y="292832"/>
            <a:ext cx="13542053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3651F5E3-BB8E-7E8F-F92F-E2B275846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91104" y="2738438"/>
            <a:ext cx="13542053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4" name="Image 3" descr="Une image contenant bleu vert, Turquoise, Bleu sarcelle, eau&#10;&#10;Description générée automatiquement">
            <a:extLst>
              <a:ext uri="{FF2B5EF4-FFF2-40B4-BE49-F238E27FC236}">
                <a16:creationId xmlns:a16="http://schemas.microsoft.com/office/drawing/2014/main" id="{2A163BA5-7D9D-09CE-97E5-FD1DC9AFD21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69889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2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e-breton.bzh/content/videos-du-feb-202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frederic.renaudeau@polemer-ba.com" TargetMode="External"/><Relationship Id="rId2" Type="http://schemas.openxmlformats.org/officeDocument/2006/relationships/hyperlink" Target="mailto:sebastien.cann@polemer-ba.com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Pauline.beneat@polemer-ba.com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69081A0-3C5D-EFA1-9FFA-73AB8DA5F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4000" b="1" dirty="0"/>
              <a:t>Proposition de valeur</a:t>
            </a:r>
          </a:p>
          <a:p>
            <a:pPr marL="0" indent="0">
              <a:buNone/>
            </a:pPr>
            <a:r>
              <a:rPr lang="fr-FR" sz="4000" b="1" dirty="0"/>
              <a:t>6</a:t>
            </a:r>
            <a:r>
              <a:rPr lang="fr-FR" sz="4000" b="1" baseline="30000" dirty="0"/>
              <a:t>ème</a:t>
            </a:r>
            <a:r>
              <a:rPr lang="fr-FR" sz="4000" b="1" dirty="0"/>
              <a:t> Forum Economique Breton</a:t>
            </a:r>
          </a:p>
          <a:p>
            <a:pPr marL="0" indent="0">
              <a:buNone/>
            </a:pPr>
            <a:r>
              <a:rPr lang="fr-FR" dirty="0"/>
              <a:t>Saint-Malo – 10 et 11 septembre 2025</a:t>
            </a:r>
          </a:p>
        </p:txBody>
      </p:sp>
      <p:pic>
        <p:nvPicPr>
          <p:cNvPr id="4" name="Image 3" descr="Une image contenant Graphique, capture d’écran, Police, graphisme&#10;&#10;Le contenu généré par l’IA peut être incorrect.">
            <a:extLst>
              <a:ext uri="{FF2B5EF4-FFF2-40B4-BE49-F238E27FC236}">
                <a16:creationId xmlns:a16="http://schemas.microsoft.com/office/drawing/2014/main" id="{04B15CDF-5D95-178F-5F11-6BF912C59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768" y="2208473"/>
            <a:ext cx="4353533" cy="171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5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DDBD20-B116-9179-33D9-BDB08D05E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Le FEB en quelques mots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D11F44-8347-9EA3-7D4B-2893FA3D2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FEB est l’évènement économique de la rentrée associant PME, grandes entreprises et institutionnels pour </a:t>
            </a:r>
            <a:r>
              <a:rPr lang="fr-FR" b="1" dirty="0"/>
              <a:t>construire ensemble la Bretagne de demain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En 2024, </a:t>
            </a:r>
            <a:r>
              <a:rPr lang="fr-FR" b="1" dirty="0"/>
              <a:t>5000 personnes </a:t>
            </a:r>
            <a:r>
              <a:rPr lang="fr-FR" dirty="0"/>
              <a:t>ont participé à cet évènement mixant différents formats d’échanges : grands plateaux, </a:t>
            </a:r>
            <a:r>
              <a:rPr lang="fr-FR" dirty="0" err="1"/>
              <a:t>labs</a:t>
            </a:r>
            <a:r>
              <a:rPr lang="fr-FR" dirty="0"/>
              <a:t>, plénières, mini-conférences... </a:t>
            </a:r>
            <a:r>
              <a:rPr lang="fr-FR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Vidéo de l’édition 2024</a:t>
            </a:r>
            <a:endParaRPr lang="fr-FR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Une ligne éditoriale qui évolue :</a:t>
            </a:r>
          </a:p>
          <a:p>
            <a:pPr lvl="1"/>
            <a:r>
              <a:rPr lang="fr-FR" dirty="0"/>
              <a:t>2020 : « Les territoires en transition »</a:t>
            </a:r>
          </a:p>
          <a:p>
            <a:pPr lvl="1"/>
            <a:r>
              <a:rPr lang="fr-FR" dirty="0"/>
              <a:t>2021 : « Tous à la relance »</a:t>
            </a:r>
          </a:p>
          <a:p>
            <a:pPr lvl="1"/>
            <a:r>
              <a:rPr lang="fr-FR" dirty="0"/>
              <a:t>2022 : « Construisons nos indépendances »</a:t>
            </a:r>
          </a:p>
          <a:p>
            <a:pPr lvl="1"/>
            <a:r>
              <a:rPr lang="fr-FR" dirty="0"/>
              <a:t>2023 : « Un nouvel ordre économique pour une croissance régénératrice »</a:t>
            </a:r>
          </a:p>
          <a:p>
            <a:pPr lvl="1"/>
            <a:r>
              <a:rPr lang="fr-FR" dirty="0"/>
              <a:t>2024 : « Il est où le bonheur ?</a:t>
            </a:r>
            <a:r>
              <a:rPr lang="fr-FR" b="1" dirty="0"/>
              <a:t> </a:t>
            </a:r>
            <a:r>
              <a:rPr lang="fr-FR" dirty="0"/>
              <a:t>»</a:t>
            </a:r>
          </a:p>
          <a:p>
            <a:pPr lvl="1"/>
            <a:r>
              <a:rPr lang="fr-FR" b="1" dirty="0">
                <a:solidFill>
                  <a:srgbClr val="FFFF00"/>
                </a:solidFill>
              </a:rPr>
              <a:t>2025 : « Pour un nouveau pacte breton »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1127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1876F2-7083-1059-6B8D-6F8ED7CE6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Ils interviendront au FEB 2025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D01946-3F7D-7B39-0B7D-4FAE324B8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257546"/>
            <a:ext cx="8379069" cy="752157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b="1" dirty="0">
                <a:cs typeface="Times New Roman" panose="02020603050405020304" pitchFamily="18" charset="0"/>
              </a:rPr>
              <a:t>Près de 100 intervenants dont 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dirty="0">
                <a:cs typeface="Times New Roman" panose="02020603050405020304" pitchFamily="18" charset="0"/>
              </a:rPr>
              <a:t>Pierre-</a:t>
            </a:r>
            <a:r>
              <a:rPr lang="fr-FR" sz="3600" dirty="0" err="1">
                <a:cs typeface="Times New Roman" panose="02020603050405020304" pitchFamily="18" charset="0"/>
              </a:rPr>
              <a:t>Eric</a:t>
            </a:r>
            <a:r>
              <a:rPr lang="fr-FR" sz="3600" dirty="0"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cs typeface="Times New Roman" panose="02020603050405020304" pitchFamily="18" charset="0"/>
              </a:rPr>
              <a:t>Pommelet</a:t>
            </a:r>
            <a:r>
              <a:rPr lang="fr-FR" sz="3600" dirty="0">
                <a:cs typeface="Times New Roman" panose="02020603050405020304" pitchFamily="18" charset="0"/>
              </a:rPr>
              <a:t>, CEO Naval Group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dirty="0">
                <a:cs typeface="Times New Roman" panose="02020603050405020304" pitchFamily="18" charset="0"/>
              </a:rPr>
              <a:t>Jorge </a:t>
            </a:r>
            <a:r>
              <a:rPr lang="fr-FR" sz="3600" dirty="0" err="1">
                <a:cs typeface="Times New Roman" panose="02020603050405020304" pitchFamily="18" charset="0"/>
              </a:rPr>
              <a:t>Boucas</a:t>
            </a:r>
            <a:r>
              <a:rPr lang="fr-FR" sz="3600" dirty="0">
                <a:cs typeface="Times New Roman" panose="02020603050405020304" pitchFamily="18" charset="0"/>
              </a:rPr>
              <a:t>, groupe </a:t>
            </a:r>
            <a:r>
              <a:rPr lang="fr-FR" sz="3600" dirty="0" err="1">
                <a:cs typeface="Times New Roman" panose="02020603050405020304" pitchFamily="18" charset="0"/>
              </a:rPr>
              <a:t>Roullier</a:t>
            </a:r>
            <a:endParaRPr lang="fr-FR" sz="3600" dirty="0"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dirty="0">
                <a:cs typeface="Times New Roman" panose="02020603050405020304" pitchFamily="18" charset="0"/>
              </a:rPr>
              <a:t>Caroline </a:t>
            </a:r>
            <a:r>
              <a:rPr lang="fr-FR" sz="3600" dirty="0" err="1">
                <a:cs typeface="Times New Roman" panose="02020603050405020304" pitchFamily="18" charset="0"/>
              </a:rPr>
              <a:t>Hilliet</a:t>
            </a:r>
            <a:r>
              <a:rPr lang="fr-FR" sz="3600" dirty="0">
                <a:cs typeface="Times New Roman" panose="02020603050405020304" pitchFamily="18" charset="0"/>
              </a:rPr>
              <a:t> – Le Branchu, présidente Conserverie La Belle-Iloise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dirty="0">
                <a:cs typeface="Times New Roman" panose="02020603050405020304" pitchFamily="18" charset="0"/>
              </a:rPr>
              <a:t>Loïg Chesnais-Girard, Président du conseil régional de Bretagne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dirty="0">
                <a:cs typeface="Times New Roman" panose="02020603050405020304" pitchFamily="18" charset="0"/>
              </a:rPr>
              <a:t>Cédric Villani, Conseiller scientifique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dirty="0">
                <a:cs typeface="Times New Roman" panose="02020603050405020304" pitchFamily="18" charset="0"/>
              </a:rPr>
              <a:t>Jean-Pierre </a:t>
            </a:r>
            <a:r>
              <a:rPr lang="fr-FR" sz="3600" dirty="0" err="1">
                <a:cs typeface="Times New Roman" panose="02020603050405020304" pitchFamily="18" charset="0"/>
              </a:rPr>
              <a:t>Rivery</a:t>
            </a:r>
            <a:r>
              <a:rPr lang="fr-FR" sz="3600" dirty="0">
                <a:cs typeface="Times New Roman" panose="02020603050405020304" pitchFamily="18" charset="0"/>
              </a:rPr>
              <a:t>, Président CCI Bretagne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dirty="0">
                <a:cs typeface="Times New Roman" panose="02020603050405020304" pitchFamily="18" charset="0"/>
              </a:rPr>
              <a:t>Thibaut </a:t>
            </a:r>
            <a:r>
              <a:rPr lang="fr-FR" sz="3600" dirty="0" err="1">
                <a:cs typeface="Times New Roman" panose="02020603050405020304" pitchFamily="18" charset="0"/>
              </a:rPr>
              <a:t>Guilluy</a:t>
            </a:r>
            <a:r>
              <a:rPr lang="fr-FR" sz="3600" dirty="0">
                <a:cs typeface="Times New Roman" panose="02020603050405020304" pitchFamily="18" charset="0"/>
              </a:rPr>
              <a:t>, directeur de France travail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dirty="0">
                <a:cs typeface="Times New Roman" panose="02020603050405020304" pitchFamily="18" charset="0"/>
              </a:rPr>
              <a:t>Laurence Fortin, Région Bretagne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dirty="0">
                <a:cs typeface="Times New Roman" panose="02020603050405020304" pitchFamily="18" charset="0"/>
              </a:rPr>
              <a:t>Sébastien Ramos, Directeur Régional Engie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dirty="0">
                <a:cs typeface="Times New Roman" panose="02020603050405020304" pitchFamily="18" charset="0"/>
              </a:rPr>
              <a:t>Loïc Hénaff, président de Jean Hénaff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dirty="0">
                <a:cs typeface="Times New Roman" panose="02020603050405020304" pitchFamily="18" charset="0"/>
              </a:rPr>
              <a:t>Etc…</a:t>
            </a:r>
          </a:p>
          <a:p>
            <a:endParaRPr lang="fr-FR" sz="2400" dirty="0"/>
          </a:p>
        </p:txBody>
      </p:sp>
      <p:pic>
        <p:nvPicPr>
          <p:cNvPr id="6" name="Image 5" descr="Une image contenant art, peinture, Caractère coloré, vortex&#10;&#10;Le contenu généré par l’IA peut être incorrect.">
            <a:extLst>
              <a:ext uri="{FF2B5EF4-FFF2-40B4-BE49-F238E27FC236}">
                <a16:creationId xmlns:a16="http://schemas.microsoft.com/office/drawing/2014/main" id="{32641439-6DCA-3D37-3519-5BCD5B4969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806" y="547688"/>
            <a:ext cx="7933226" cy="793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57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33B01F-3AF9-FC0B-D66E-7D2B9832E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La proposition pour la communauté</a:t>
            </a:r>
            <a:br>
              <a:rPr lang="fr-FR" b="1" dirty="0"/>
            </a:br>
            <a:r>
              <a:rPr lang="fr-FR" b="1" dirty="0"/>
              <a:t> « Economie de la mer » (1/2)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A660AE-6E16-EED2-0439-039E4BDCF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141040"/>
            <a:ext cx="8593170" cy="6527800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Le Pôle Mer Bretagne Atlantique est leader d’une communauté « </a:t>
            </a:r>
            <a:r>
              <a:rPr lang="fr-FR" b="1" dirty="0"/>
              <a:t>Economie de la mer </a:t>
            </a:r>
            <a:r>
              <a:rPr lang="fr-FR" dirty="0"/>
              <a:t>» sur la durée de l’évènement. </a:t>
            </a:r>
            <a:br>
              <a:rPr lang="fr-FR" dirty="0"/>
            </a:br>
            <a:endParaRPr lang="fr-FR" dirty="0"/>
          </a:p>
          <a:p>
            <a:pPr marL="0" indent="0">
              <a:buNone/>
            </a:pPr>
            <a:r>
              <a:rPr lang="fr-FR" dirty="0"/>
              <a:t>Cette communauté rassemblera sur cet espace de 36m² ouvert sur 4 côtés, 8 entreprises ou « ambassadeurs » exposants et représentatifs du </a:t>
            </a:r>
            <a:r>
              <a:rPr lang="fr-FR" b="1" dirty="0"/>
              <a:t>monde maritime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 descr="Une image contenant meubles, chaise, table, conception&#10;&#10;Le contenu généré par l’IA peut être incorrect.">
            <a:extLst>
              <a:ext uri="{FF2B5EF4-FFF2-40B4-BE49-F238E27FC236}">
                <a16:creationId xmlns:a16="http://schemas.microsoft.com/office/drawing/2014/main" id="{457D7B49-0CF2-1952-4FE0-CF4B9632F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431" y="5220110"/>
            <a:ext cx="4914987" cy="4914987"/>
          </a:xfrm>
          <a:prstGeom prst="rect">
            <a:avLst/>
          </a:prstGeom>
        </p:spPr>
      </p:pic>
      <p:pic>
        <p:nvPicPr>
          <p:cNvPr id="6" name="Image 5" descr="Une image contenant texte, capture d’écran, diagramme, cercle&#10;&#10;Le contenu généré par l’IA peut être incorrect.">
            <a:extLst>
              <a:ext uri="{FF2B5EF4-FFF2-40B4-BE49-F238E27FC236}">
                <a16:creationId xmlns:a16="http://schemas.microsoft.com/office/drawing/2014/main" id="{80D78299-3D5C-2752-AA69-5DBD697BC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470" y="1638492"/>
            <a:ext cx="7816411" cy="781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15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2904F-DB18-9ABF-3743-0009A9C9D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C345C3-DA20-F3CA-3FD6-712186D81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La proposition pour la communauté</a:t>
            </a:r>
            <a:br>
              <a:rPr lang="fr-FR" b="1" dirty="0"/>
            </a:br>
            <a:r>
              <a:rPr lang="fr-FR" b="1" dirty="0"/>
              <a:t> « Economie de la mer » (2/2)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4345A5-ECEA-67E6-0D36-5C0F9E9A5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b="1" dirty="0"/>
              <a:t>Espace de présentation</a:t>
            </a:r>
            <a:r>
              <a:rPr lang="fr-FR" dirty="0"/>
              <a:t> de votre entreprise au sein du village « Economie de la mer » : Table haute, tabouret, logo visible sur borne, possibilité d’afficher un kakémono. 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Espace spécifique pour chaque entreprise sur la </a:t>
            </a:r>
            <a:r>
              <a:rPr lang="fr-FR" b="1" dirty="0"/>
              <a:t>plateforme digitale </a:t>
            </a:r>
            <a:r>
              <a:rPr lang="fr-FR" dirty="0"/>
              <a:t>du FEB.</a:t>
            </a:r>
            <a:endParaRPr lang="fr-FR" dirty="0">
              <a:highlight>
                <a:srgbClr val="FFFF00"/>
              </a:highlight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Seront présents et passeront sur notre stand</a:t>
            </a:r>
          </a:p>
          <a:p>
            <a:pPr lvl="1"/>
            <a:r>
              <a:rPr lang="fr-FR" sz="2800" dirty="0"/>
              <a:t>Emmanuel Chiva ou son représentant: délégué général pour l’armement</a:t>
            </a:r>
          </a:p>
          <a:p>
            <a:pPr lvl="1"/>
            <a:r>
              <a:rPr lang="fr-FR" sz="2800" dirty="0"/>
              <a:t>Benoit Laroche de </a:t>
            </a:r>
            <a:r>
              <a:rPr lang="fr-FR" sz="2800" dirty="0" err="1"/>
              <a:t>Roussane</a:t>
            </a:r>
            <a:r>
              <a:rPr lang="fr-FR" sz="2800" dirty="0"/>
              <a:t> : directeur de l’industrie de défense</a:t>
            </a:r>
          </a:p>
          <a:p>
            <a:pPr lvl="1"/>
            <a:r>
              <a:rPr lang="fr-FR" sz="2800" dirty="0"/>
              <a:t>Hervé Berville : député en charge sur d’une mission sur les applications maritimes de l’IA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Valorisation de votre société auprès des </a:t>
            </a:r>
            <a:r>
              <a:rPr lang="fr-FR" b="1" dirty="0"/>
              <a:t>médias</a:t>
            </a:r>
            <a:r>
              <a:rPr lang="fr-FR" dirty="0"/>
              <a:t> et au travers des </a:t>
            </a:r>
            <a:r>
              <a:rPr lang="fr-FR" b="1" dirty="0"/>
              <a:t>réseaux sociaux </a:t>
            </a:r>
            <a:r>
              <a:rPr lang="fr-FR" dirty="0"/>
              <a:t>du Pôle Mer Bretagne Atlantique.</a:t>
            </a:r>
          </a:p>
          <a:p>
            <a:pPr marL="457200" indent="-457200">
              <a:buFont typeface="+mj-lt"/>
              <a:buAutoNum type="arabicPeriod"/>
            </a:pPr>
            <a:r>
              <a:rPr lang="fr-FR" b="1" dirty="0"/>
              <a:t>10 entrées gratuites </a:t>
            </a:r>
            <a:r>
              <a:rPr lang="fr-FR" dirty="0"/>
              <a:t>incluses dans le package.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La possibilité de candidater aux </a:t>
            </a:r>
            <a:r>
              <a:rPr lang="fr-FR" b="1" dirty="0"/>
              <a:t>grands prix du FEB 2025. </a:t>
            </a:r>
            <a:r>
              <a:rPr lang="fr-FR" dirty="0"/>
              <a:t>(Candidatez avant le 22 août 2025)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2292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7E877-EB15-F29C-60C4-055458620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0A31B6-2A5D-8EA0-1F2B-D8BA8D105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Localisation : 3ème bâtiment du Quai Saint-Malo</a:t>
            </a:r>
            <a:endParaRPr lang="fr-FR" dirty="0"/>
          </a:p>
        </p:txBody>
      </p:sp>
      <p:pic>
        <p:nvPicPr>
          <p:cNvPr id="7" name="Image 6" descr="Une image contenant capture d’écran&#10;&#10;Le contenu généré par l’IA peut être incorrect.">
            <a:extLst>
              <a:ext uri="{FF2B5EF4-FFF2-40B4-BE49-F238E27FC236}">
                <a16:creationId xmlns:a16="http://schemas.microsoft.com/office/drawing/2014/main" id="{9046D863-A4EE-87F3-8325-1AB85A405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33" y="2807136"/>
            <a:ext cx="17538534" cy="3592914"/>
          </a:xfrm>
          <a:prstGeom prst="rect">
            <a:avLst/>
          </a:prstGeom>
        </p:spPr>
      </p:pic>
      <p:sp>
        <p:nvSpPr>
          <p:cNvPr id="8" name="Organigramme : Connecteur 7">
            <a:extLst>
              <a:ext uri="{FF2B5EF4-FFF2-40B4-BE49-F238E27FC236}">
                <a16:creationId xmlns:a16="http://schemas.microsoft.com/office/drawing/2014/main" id="{818E0265-B02A-8935-8B7F-36CF6CE40757}"/>
              </a:ext>
            </a:extLst>
          </p:cNvPr>
          <p:cNvSpPr/>
          <p:nvPr/>
        </p:nvSpPr>
        <p:spPr>
          <a:xfrm>
            <a:off x="12397154" y="3974123"/>
            <a:ext cx="1266092" cy="1371600"/>
          </a:xfrm>
          <a:prstGeom prst="flowChartConnector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CEDEBA6-8B03-41B9-A7E3-33B379E1FA29}"/>
              </a:ext>
            </a:extLst>
          </p:cNvPr>
          <p:cNvSpPr txBox="1"/>
          <p:nvPr/>
        </p:nvSpPr>
        <p:spPr>
          <a:xfrm>
            <a:off x="11869615" y="7567037"/>
            <a:ext cx="4932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6000mm x 6000mm = 36m²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D6675EF8-6A6A-A5C9-D844-232C620BEE63}"/>
              </a:ext>
            </a:extLst>
          </p:cNvPr>
          <p:cNvCxnSpPr>
            <a:cxnSpLocks/>
          </p:cNvCxnSpPr>
          <p:nvPr/>
        </p:nvCxnSpPr>
        <p:spPr>
          <a:xfrm>
            <a:off x="13030200" y="5345723"/>
            <a:ext cx="334108" cy="222131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988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DFE8E-1062-21E5-46FE-A748AF5CD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7E161C-2C14-DF0D-9975-ABDFFADBD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Tarif - Inscription - Contact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82553D-4D36-AD45-D3F7-B384101AC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Espace proposé au tarif de </a:t>
            </a:r>
            <a:r>
              <a:rPr lang="fr-FR" b="1" dirty="0"/>
              <a:t>1 280 €HT </a:t>
            </a:r>
            <a:r>
              <a:rPr lang="fr-FR" dirty="0"/>
              <a:t>(1 536€ TTC) sur la base de 8 </a:t>
            </a:r>
            <a:r>
              <a:rPr lang="fr-FR" dirty="0" err="1"/>
              <a:t>co</a:t>
            </a:r>
            <a:r>
              <a:rPr lang="fr-FR" dirty="0"/>
              <a:t>-exposants.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Bulletin de participation à retourner </a:t>
            </a:r>
            <a:r>
              <a:rPr lang="fr-FR" b="1" dirty="0"/>
              <a:t>avant le 15 juillet </a:t>
            </a:r>
            <a:r>
              <a:rPr lang="fr-FR" dirty="0"/>
              <a:t>accompagné de votre règlement (d’ici le 31 juillet).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/>
              <a:t>Interlocuteurs : </a:t>
            </a:r>
          </a:p>
          <a:p>
            <a:pPr marL="1066773" lvl="2" indent="0">
              <a:buNone/>
            </a:pPr>
            <a:r>
              <a:rPr lang="fr-FR" dirty="0"/>
              <a:t>Sébastien CANN - Chargé de développement</a:t>
            </a:r>
          </a:p>
          <a:p>
            <a:pPr marL="1066773" lvl="2" indent="0">
              <a:buNone/>
            </a:pPr>
            <a:r>
              <a:rPr lang="fr-FR" dirty="0"/>
              <a:t>T +33 (0)2 98 05 63 17 // 06 32 28 89 75</a:t>
            </a:r>
            <a:br>
              <a:rPr lang="fr-FR" dirty="0"/>
            </a:br>
            <a:r>
              <a:rPr lang="fr-FR" dirty="0">
                <a:hlinkClick r:id="rId2"/>
              </a:rPr>
              <a:t>sebastien.cann@polemer-ba.com</a:t>
            </a:r>
            <a:endParaRPr lang="fr-FR" dirty="0"/>
          </a:p>
          <a:p>
            <a:pPr marL="1066773" lvl="2" indent="0">
              <a:buNone/>
            </a:pPr>
            <a:endParaRPr lang="fr-FR" dirty="0"/>
          </a:p>
          <a:p>
            <a:pPr marL="1066773" lvl="2" indent="0">
              <a:buNone/>
            </a:pPr>
            <a:r>
              <a:rPr lang="fr-FR" dirty="0"/>
              <a:t>Frédéric RENAUDEAU – Conseiller Défense, Stratégie, Fonds Marins, FR 2030, Compétences &amp; Formations.</a:t>
            </a:r>
          </a:p>
          <a:p>
            <a:pPr marL="1066773" lvl="2" indent="0">
              <a:buNone/>
            </a:pPr>
            <a:r>
              <a:rPr lang="fr-FR" sz="2200" dirty="0"/>
              <a:t>T +33 (0)2 98 05 63 17  // 06 18 18 48 10</a:t>
            </a:r>
          </a:p>
          <a:p>
            <a:pPr marL="1066773" lvl="2" indent="0">
              <a:buNone/>
            </a:pPr>
            <a:r>
              <a:rPr lang="fr-FR" dirty="0">
                <a:hlinkClick r:id="rId3"/>
              </a:rPr>
              <a:t>frederic.renaudeau@polemer-ba.com</a:t>
            </a:r>
            <a:r>
              <a:rPr lang="fr-FR" dirty="0"/>
              <a:t> </a:t>
            </a:r>
          </a:p>
          <a:p>
            <a:pPr marL="1066773" lvl="2" indent="0">
              <a:buNone/>
            </a:pPr>
            <a:endParaRPr lang="fr-FR" dirty="0"/>
          </a:p>
          <a:p>
            <a:pPr marL="1066773" lvl="2" indent="0">
              <a:buNone/>
            </a:pPr>
            <a:r>
              <a:rPr lang="fr-FR" dirty="0"/>
              <a:t>Pauline BENEAT – Responsable communication</a:t>
            </a:r>
          </a:p>
          <a:p>
            <a:pPr marL="1066773" lvl="2" indent="0">
              <a:buNone/>
            </a:pPr>
            <a:r>
              <a:rPr lang="fr-FR" dirty="0" err="1"/>
              <a:t>T</a:t>
            </a:r>
            <a:r>
              <a:rPr lang="fr-FR" dirty="0"/>
              <a:t> +33 (0)2 98 05 63 17  // 06 88 84 48 22</a:t>
            </a:r>
          </a:p>
          <a:p>
            <a:pPr marL="1066773" lvl="2" indent="0">
              <a:buNone/>
            </a:pPr>
            <a:r>
              <a:rPr lang="fr-FR" dirty="0">
                <a:hlinkClick r:id="rId4"/>
              </a:rPr>
              <a:t>Pauline.beneat@polemer-ba.com</a:t>
            </a:r>
            <a:endParaRPr lang="fr-FR" dirty="0"/>
          </a:p>
          <a:p>
            <a:pPr marL="1066773" lvl="2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9689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474198"/>
      </p:ext>
    </p:extLst>
  </p:cSld>
  <p:clrMapOvr>
    <a:masterClrMapping/>
  </p:clrMapOvr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theme1.xml><?xml version="1.0" encoding="utf-8"?>
<a:theme xmlns:a="http://schemas.openxmlformats.org/drawingml/2006/main" name="Introductio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ersonnalisé 2">
      <a:majorFont>
        <a:latin typeface="Mont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0.xml><?xml version="1.0" encoding="utf-8"?>
<a:theme xmlns:a="http://schemas.openxmlformats.org/drawingml/2006/main" name="DAS 5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ersonnalisé 2">
      <a:majorFont>
        <a:latin typeface="Mont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1.xml><?xml version="1.0" encoding="utf-8"?>
<a:theme xmlns:a="http://schemas.openxmlformats.org/drawingml/2006/main" name="DAS 6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ersonnalisé 2">
      <a:majorFont>
        <a:latin typeface="Mont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2.xml><?xml version="1.0" encoding="utf-8"?>
<a:theme xmlns:a="http://schemas.openxmlformats.org/drawingml/2006/main" name="1_Conclusio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ersonnalisé 2">
      <a:majorFont>
        <a:latin typeface="Mont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3.xml><?xml version="1.0" encoding="utf-8"?>
<a:theme xmlns:a="http://schemas.openxmlformats.org/drawingml/2006/main" name="2_Conclusio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ersonnalisé 2">
      <a:majorFont>
        <a:latin typeface="Mont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4.xml><?xml version="1.0" encoding="utf-8"?>
<a:theme xmlns:a="http://schemas.openxmlformats.org/drawingml/2006/main" name="Conclusio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ersonnalisé 2">
      <a:majorFont>
        <a:latin typeface="Mont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Bleu vier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2">
      <a:majorFont>
        <a:latin typeface="Mont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Mont Bold">
      <a:majorFont>
        <a:latin typeface="Mont Bold"/>
        <a:ea typeface=""/>
        <a:cs typeface=""/>
      </a:majorFont>
      <a:minorFont>
        <a:latin typeface="Mon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1_Blanc vierg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Mont Bold">
      <a:majorFont>
        <a:latin typeface="Mont Bold"/>
        <a:ea typeface=""/>
        <a:cs typeface=""/>
      </a:majorFont>
      <a:minorFont>
        <a:latin typeface="Mon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Blanc vierg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Mont Bold">
      <a:majorFont>
        <a:latin typeface="Mont Bold"/>
        <a:ea typeface=""/>
        <a:cs typeface=""/>
      </a:majorFont>
      <a:minorFont>
        <a:latin typeface="Mon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DAS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2">
      <a:majorFont>
        <a:latin typeface="Mont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 b="-11118"/>
          </a:stretch>
        </a:blipFill>
      </a:spPr>
      <a:bodyPr/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AS 2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ersonnalisé 2">
      <a:majorFont>
        <a:latin typeface="Mont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DAS 3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ersonnalisé 2">
      <a:majorFont>
        <a:latin typeface="Mont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9.xml><?xml version="1.0" encoding="utf-8"?>
<a:theme xmlns:a="http://schemas.openxmlformats.org/drawingml/2006/main" name="DAS 4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ersonnalisé 2">
      <a:majorFont>
        <a:latin typeface="Mont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</TotalTime>
  <Words>577</Words>
  <Application>Microsoft Macintosh PowerPoint</Application>
  <PresentationFormat>Personnalisé</PresentationFormat>
  <Paragraphs>63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14</vt:i4>
      </vt:variant>
      <vt:variant>
        <vt:lpstr>Titres des diapositives</vt:lpstr>
      </vt:variant>
      <vt:variant>
        <vt:i4>8</vt:i4>
      </vt:variant>
    </vt:vector>
  </HeadingPairs>
  <TitlesOfParts>
    <vt:vector size="27" baseType="lpstr">
      <vt:lpstr>Arial</vt:lpstr>
      <vt:lpstr>Mont Bold</vt:lpstr>
      <vt:lpstr>Times New Roman</vt:lpstr>
      <vt:lpstr>Calibri</vt:lpstr>
      <vt:lpstr>Poppins Bold</vt:lpstr>
      <vt:lpstr>Introduction</vt:lpstr>
      <vt:lpstr>Bleu vierge</vt:lpstr>
      <vt:lpstr>Conception personnalisée</vt:lpstr>
      <vt:lpstr>1_Blanc vierge</vt:lpstr>
      <vt:lpstr>Blanc vierge</vt:lpstr>
      <vt:lpstr>DAS 1</vt:lpstr>
      <vt:lpstr>DAS 2</vt:lpstr>
      <vt:lpstr>DAS 3</vt:lpstr>
      <vt:lpstr>DAS 4</vt:lpstr>
      <vt:lpstr>DAS 5</vt:lpstr>
      <vt:lpstr>DAS 6</vt:lpstr>
      <vt:lpstr>1_Conclusion</vt:lpstr>
      <vt:lpstr>2_Conclusion</vt:lpstr>
      <vt:lpstr>Conclusion</vt:lpstr>
      <vt:lpstr>Présentation PowerPoint</vt:lpstr>
      <vt:lpstr>Le FEB en quelques mots</vt:lpstr>
      <vt:lpstr>Ils interviendront au FEB 2025</vt:lpstr>
      <vt:lpstr>La proposition pour la communauté  « Economie de la mer » (1/2)</vt:lpstr>
      <vt:lpstr>La proposition pour la communauté  « Economie de la mer » (2/2)</vt:lpstr>
      <vt:lpstr>Localisation : 3ème bâtiment du Quai Saint-Malo</vt:lpstr>
      <vt:lpstr>Tarif - Inscription - Contact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OBtoB- Presentation</dc:title>
  <dc:creator>Marie Lenicolais</dc:creator>
  <cp:lastModifiedBy>Pauline BENEAT</cp:lastModifiedBy>
  <cp:revision>74</cp:revision>
  <dcterms:created xsi:type="dcterms:W3CDTF">2006-08-16T00:00:00Z</dcterms:created>
  <dcterms:modified xsi:type="dcterms:W3CDTF">2025-07-03T13:11:17Z</dcterms:modified>
  <dc:identifier>DAF7YSets4s</dc:identifier>
</cp:coreProperties>
</file>